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3" r:id="rId7"/>
    <p:sldId id="264" r:id="rId8"/>
    <p:sldId id="269" r:id="rId9"/>
    <p:sldId id="270" r:id="rId10"/>
    <p:sldId id="272" r:id="rId11"/>
    <p:sldId id="273" r:id="rId12"/>
    <p:sldId id="278" r:id="rId13"/>
    <p:sldId id="275" r:id="rId14"/>
    <p:sldId id="276" r:id="rId15"/>
    <p:sldId id="277" r:id="rId16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8B1032C-EA38-4F05-BA0D-38AFFFC7BED3}" styleName="Světlý styl 3 – zvýraznění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3296810-A885-4BE3-A3E7-6D5BEEA58F35}" styleName="Střední styl 2 – zvýraznění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1474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lze upravit styl předlohy.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5B3121-EE26-41B1-B6E2-646AC69C47B3}" type="datetimeFigureOut">
              <a:rPr lang="cs-CZ" smtClean="0"/>
              <a:t>07.11.2020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49A96-463C-4927-8E43-0926CE42112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390857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5B3121-EE26-41B1-B6E2-646AC69C47B3}" type="datetimeFigureOut">
              <a:rPr lang="cs-CZ" smtClean="0"/>
              <a:t>07.11.2020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49A96-463C-4927-8E43-0926CE42112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040891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5B3121-EE26-41B1-B6E2-646AC69C47B3}" type="datetimeFigureOut">
              <a:rPr lang="cs-CZ" smtClean="0"/>
              <a:t>07.11.2020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49A96-463C-4927-8E43-0926CE42112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432475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5B3121-EE26-41B1-B6E2-646AC69C47B3}" type="datetimeFigureOut">
              <a:rPr lang="cs-CZ" smtClean="0"/>
              <a:t>07.11.2020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49A96-463C-4927-8E43-0926CE42112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105435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5B3121-EE26-41B1-B6E2-646AC69C47B3}" type="datetimeFigureOut">
              <a:rPr lang="cs-CZ" smtClean="0"/>
              <a:t>07.11.2020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49A96-463C-4927-8E43-0926CE42112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285824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5B3121-EE26-41B1-B6E2-646AC69C47B3}" type="datetimeFigureOut">
              <a:rPr lang="cs-CZ" smtClean="0"/>
              <a:t>07.11.2020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49A96-463C-4927-8E43-0926CE42112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455683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5B3121-EE26-41B1-B6E2-646AC69C47B3}" type="datetimeFigureOut">
              <a:rPr lang="cs-CZ" smtClean="0"/>
              <a:t>07.11.2020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49A96-463C-4927-8E43-0926CE42112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355189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5B3121-EE26-41B1-B6E2-646AC69C47B3}" type="datetimeFigureOut">
              <a:rPr lang="cs-CZ" smtClean="0"/>
              <a:t>07.11.2020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49A96-463C-4927-8E43-0926CE42112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795533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5B3121-EE26-41B1-B6E2-646AC69C47B3}" type="datetimeFigureOut">
              <a:rPr lang="cs-CZ" smtClean="0"/>
              <a:t>07.11.2020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49A96-463C-4927-8E43-0926CE42112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812868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5B3121-EE26-41B1-B6E2-646AC69C47B3}" type="datetimeFigureOut">
              <a:rPr lang="cs-CZ" smtClean="0"/>
              <a:t>07.11.2020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49A96-463C-4927-8E43-0926CE42112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24891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5B3121-EE26-41B1-B6E2-646AC69C47B3}" type="datetimeFigureOut">
              <a:rPr lang="cs-CZ" smtClean="0"/>
              <a:t>07.11.2020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49A96-463C-4927-8E43-0926CE42112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029944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  <a:alpha val="57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5B3121-EE26-41B1-B6E2-646AC69C47B3}" type="datetimeFigureOut">
              <a:rPr lang="cs-CZ" smtClean="0"/>
              <a:t>07.11.2020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449A96-463C-4927-8E43-0926CE42112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94210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539552" y="3356992"/>
            <a:ext cx="8229600" cy="1143000"/>
          </a:xfr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/>
          <a:lstStyle/>
          <a:p>
            <a:r>
              <a:rPr lang="cs-CZ" dirty="0"/>
              <a:t>Zájmena</a:t>
            </a:r>
          </a:p>
        </p:txBody>
      </p:sp>
    </p:spTree>
    <p:extLst>
      <p:ext uri="{BB962C8B-B14F-4D97-AF65-F5344CB8AC3E}">
        <p14:creationId xmlns:p14="http://schemas.microsoft.com/office/powerpoint/2010/main" val="141895930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Nadpis 6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1080120"/>
          </a:xfr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br>
              <a:rPr lang="cs-CZ" dirty="0"/>
            </a:br>
            <a:br>
              <a:rPr lang="cs-CZ" dirty="0"/>
            </a:br>
            <a:r>
              <a:rPr lang="cs-CZ" dirty="0"/>
              <a:t>Skloňování zájmen ten a náš</a:t>
            </a:r>
            <a:br>
              <a:rPr lang="cs-CZ" dirty="0"/>
            </a:br>
            <a:r>
              <a:rPr lang="cs-CZ" dirty="0"/>
              <a:t>jednotné číslo</a:t>
            </a:r>
            <a:br>
              <a:rPr lang="cs-CZ" dirty="0"/>
            </a:br>
            <a:br>
              <a:rPr lang="cs-CZ" dirty="0"/>
            </a:br>
            <a:r>
              <a:rPr lang="cs-CZ" dirty="0"/>
              <a:t> </a:t>
            </a:r>
          </a:p>
        </p:txBody>
      </p:sp>
      <p:graphicFrame>
        <p:nvGraphicFramePr>
          <p:cNvPr id="9" name="Zástupný symbol pro obsah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98387010"/>
              </p:ext>
            </p:extLst>
          </p:nvPr>
        </p:nvGraphicFramePr>
        <p:xfrm>
          <a:off x="395536" y="1412771"/>
          <a:ext cx="8229600" cy="5328597"/>
        </p:xfrm>
        <a:graphic>
          <a:graphicData uri="http://schemas.openxmlformats.org/drawingml/2006/table">
            <a:tbl>
              <a:tblPr firstRow="1" bandRow="1">
                <a:tableStyleId>{E8B1032C-EA38-4F05-BA0D-38AFFFC7BED3}</a:tableStyleId>
              </a:tblPr>
              <a:tblGrid>
                <a:gridCol w="7920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202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45861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45861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630246">
                <a:tc>
                  <a:txBody>
                    <a:bodyPr/>
                    <a:lstStyle/>
                    <a:p>
                      <a:r>
                        <a:rPr lang="cs-CZ" sz="2400" dirty="0"/>
                        <a:t>pád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400" dirty="0"/>
                        <a:t>mužský rod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400" dirty="0"/>
                        <a:t>ženský rod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400" dirty="0"/>
                        <a:t>střední rod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30246">
                <a:tc>
                  <a:txBody>
                    <a:bodyPr/>
                    <a:lstStyle/>
                    <a:p>
                      <a:r>
                        <a:rPr lang="cs-CZ" sz="2400" dirty="0"/>
                        <a:t>1.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400" b="0" dirty="0">
                          <a:latin typeface="+mn-lt"/>
                          <a:cs typeface="Arial" pitchFamily="34" charset="0"/>
                        </a:rPr>
                        <a:t>ten náš</a:t>
                      </a:r>
                      <a:endParaRPr lang="cs-CZ" sz="2400" b="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400" dirty="0"/>
                        <a:t>ta naše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400" baseline="0" dirty="0"/>
                        <a:t>to naše</a:t>
                      </a:r>
                      <a:endParaRPr lang="cs-CZ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30246">
                <a:tc>
                  <a:txBody>
                    <a:bodyPr/>
                    <a:lstStyle/>
                    <a:p>
                      <a:r>
                        <a:rPr lang="cs-CZ" sz="2400" dirty="0"/>
                        <a:t>2.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2400" b="0" dirty="0">
                          <a:latin typeface="+mn-lt"/>
                        </a:rPr>
                        <a:t>toho našeho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400" dirty="0">
                          <a:solidFill>
                            <a:schemeClr val="tx1"/>
                          </a:solidFill>
                        </a:rPr>
                        <a:t>té naší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400" dirty="0"/>
                        <a:t>toho našeho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30246">
                <a:tc>
                  <a:txBody>
                    <a:bodyPr/>
                    <a:lstStyle/>
                    <a:p>
                      <a:r>
                        <a:rPr lang="cs-CZ" sz="2400" dirty="0"/>
                        <a:t>3.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400" b="0" dirty="0">
                          <a:solidFill>
                            <a:schemeClr val="tx1"/>
                          </a:solidFill>
                        </a:rPr>
                        <a:t>tomu našemu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400" dirty="0">
                          <a:solidFill>
                            <a:schemeClr val="tx1"/>
                          </a:solidFill>
                        </a:rPr>
                        <a:t>té naší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400" dirty="0"/>
                        <a:t>tomu našemu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916875">
                <a:tc>
                  <a:txBody>
                    <a:bodyPr/>
                    <a:lstStyle/>
                    <a:p>
                      <a:r>
                        <a:rPr lang="cs-CZ" sz="2400" dirty="0"/>
                        <a:t>4.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400" b="0" dirty="0">
                          <a:solidFill>
                            <a:schemeClr val="tx1"/>
                          </a:solidFill>
                        </a:rPr>
                        <a:t>ten náš (než.)</a:t>
                      </a:r>
                    </a:p>
                    <a:p>
                      <a:r>
                        <a:rPr lang="cs-CZ" sz="2400" b="0" dirty="0">
                          <a:solidFill>
                            <a:schemeClr val="tx1"/>
                          </a:solidFill>
                        </a:rPr>
                        <a:t>toho našeho (živ.)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400" dirty="0">
                          <a:solidFill>
                            <a:schemeClr val="tx1"/>
                          </a:solidFill>
                        </a:rPr>
                        <a:t>tu naši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400" baseline="0" dirty="0"/>
                        <a:t>to naše</a:t>
                      </a:r>
                      <a:endParaRPr lang="cs-CZ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30246">
                <a:tc>
                  <a:txBody>
                    <a:bodyPr/>
                    <a:lstStyle/>
                    <a:p>
                      <a:r>
                        <a:rPr lang="cs-CZ" sz="2400" dirty="0"/>
                        <a:t>5.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sz="2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30246">
                <a:tc>
                  <a:txBody>
                    <a:bodyPr/>
                    <a:lstStyle/>
                    <a:p>
                      <a:r>
                        <a:rPr lang="cs-CZ" sz="2400" dirty="0"/>
                        <a:t>6.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400" b="0" dirty="0">
                          <a:solidFill>
                            <a:schemeClr val="tx1"/>
                          </a:solidFill>
                        </a:rPr>
                        <a:t>o tom našem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400" dirty="0">
                          <a:solidFill>
                            <a:schemeClr val="tx1"/>
                          </a:solidFill>
                        </a:rPr>
                        <a:t>o té naší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400" dirty="0"/>
                        <a:t>o tom našem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630246">
                <a:tc>
                  <a:txBody>
                    <a:bodyPr/>
                    <a:lstStyle/>
                    <a:p>
                      <a:r>
                        <a:rPr lang="cs-CZ" sz="2400" dirty="0"/>
                        <a:t>7.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400" b="0" dirty="0"/>
                        <a:t> tím naším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400" dirty="0"/>
                        <a:t>tou naší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400" dirty="0"/>
                        <a:t>tím naším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5373114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Nadpis 6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1080120"/>
          </a:xfr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br>
              <a:rPr lang="cs-CZ" dirty="0"/>
            </a:br>
            <a:r>
              <a:rPr lang="cs-CZ" dirty="0"/>
              <a:t>Skloňování zájmen ten a náš</a:t>
            </a:r>
            <a:br>
              <a:rPr lang="cs-CZ" dirty="0"/>
            </a:br>
            <a:r>
              <a:rPr lang="cs-CZ" dirty="0"/>
              <a:t>množné číslo</a:t>
            </a:r>
            <a:br>
              <a:rPr lang="cs-CZ" dirty="0"/>
            </a:br>
            <a:r>
              <a:rPr lang="cs-CZ" dirty="0"/>
              <a:t> </a:t>
            </a:r>
          </a:p>
        </p:txBody>
      </p:sp>
      <p:graphicFrame>
        <p:nvGraphicFramePr>
          <p:cNvPr id="9" name="Zástupný symbol pro obsah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78800695"/>
              </p:ext>
            </p:extLst>
          </p:nvPr>
        </p:nvGraphicFramePr>
        <p:xfrm>
          <a:off x="457200" y="1412775"/>
          <a:ext cx="8229600" cy="5275115"/>
        </p:xfrm>
        <a:graphic>
          <a:graphicData uri="http://schemas.openxmlformats.org/drawingml/2006/table">
            <a:tbl>
              <a:tblPr firstRow="1" bandRow="1">
                <a:tableStyleId>{E8B1032C-EA38-4F05-BA0D-38AFFFC7BED3}</a:tableStyleId>
              </a:tblPr>
              <a:tblGrid>
                <a:gridCol w="94644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0425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5202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45861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630246">
                <a:tc>
                  <a:txBody>
                    <a:bodyPr/>
                    <a:lstStyle/>
                    <a:p>
                      <a:r>
                        <a:rPr lang="cs-CZ" sz="2400" dirty="0"/>
                        <a:t>pád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400" dirty="0"/>
                        <a:t>mužský rod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400" dirty="0"/>
                        <a:t>ženský rod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400" dirty="0"/>
                        <a:t>střední rod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30246">
                <a:tc>
                  <a:txBody>
                    <a:bodyPr/>
                    <a:lstStyle/>
                    <a:p>
                      <a:r>
                        <a:rPr lang="cs-CZ" sz="2400" dirty="0"/>
                        <a:t>1.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400" b="0" dirty="0">
                          <a:latin typeface="+mn-lt"/>
                          <a:cs typeface="Arial" pitchFamily="34" charset="0"/>
                        </a:rPr>
                        <a:t>ti naši (živ.)</a:t>
                      </a:r>
                    </a:p>
                    <a:p>
                      <a:r>
                        <a:rPr lang="cs-CZ" sz="2400" b="0" dirty="0">
                          <a:latin typeface="+mn-lt"/>
                        </a:rPr>
                        <a:t>ty naše (než.)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400" dirty="0"/>
                        <a:t>ty naše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400" baseline="0" dirty="0"/>
                        <a:t>ta naše</a:t>
                      </a:r>
                      <a:endParaRPr lang="cs-CZ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30246">
                <a:tc>
                  <a:txBody>
                    <a:bodyPr/>
                    <a:lstStyle/>
                    <a:p>
                      <a:r>
                        <a:rPr lang="cs-CZ" sz="2400" dirty="0"/>
                        <a:t>2.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cs-CZ" sz="2400" b="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400" dirty="0">
                          <a:solidFill>
                            <a:schemeClr val="tx1"/>
                          </a:solidFill>
                        </a:rPr>
                        <a:t>těch našich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30246">
                <a:tc>
                  <a:txBody>
                    <a:bodyPr/>
                    <a:lstStyle/>
                    <a:p>
                      <a:r>
                        <a:rPr lang="cs-CZ" sz="2400" dirty="0"/>
                        <a:t>3.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sz="24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400" dirty="0">
                          <a:solidFill>
                            <a:schemeClr val="tx1"/>
                          </a:solidFill>
                        </a:rPr>
                        <a:t>těm našim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70679">
                <a:tc>
                  <a:txBody>
                    <a:bodyPr/>
                    <a:lstStyle/>
                    <a:p>
                      <a:r>
                        <a:rPr lang="cs-CZ" sz="2400" dirty="0"/>
                        <a:t>4.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400" b="0" dirty="0">
                          <a:solidFill>
                            <a:schemeClr val="tx1"/>
                          </a:solidFill>
                        </a:rPr>
                        <a:t>ty naše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400" dirty="0">
                          <a:solidFill>
                            <a:schemeClr val="tx1"/>
                          </a:solidFill>
                        </a:rPr>
                        <a:t>ty naše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400" baseline="0" dirty="0"/>
                        <a:t>to naše</a:t>
                      </a:r>
                      <a:endParaRPr lang="cs-CZ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30246">
                <a:tc>
                  <a:txBody>
                    <a:bodyPr/>
                    <a:lstStyle/>
                    <a:p>
                      <a:r>
                        <a:rPr lang="cs-CZ" sz="2400" dirty="0"/>
                        <a:t>5.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sz="2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30246">
                <a:tc>
                  <a:txBody>
                    <a:bodyPr/>
                    <a:lstStyle/>
                    <a:p>
                      <a:r>
                        <a:rPr lang="cs-CZ" sz="2400" dirty="0"/>
                        <a:t>6.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sz="24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400" dirty="0">
                          <a:solidFill>
                            <a:schemeClr val="tx1"/>
                          </a:solidFill>
                        </a:rPr>
                        <a:t>o těch našich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630246">
                <a:tc>
                  <a:txBody>
                    <a:bodyPr/>
                    <a:lstStyle/>
                    <a:p>
                      <a:r>
                        <a:rPr lang="cs-CZ" sz="2400" dirty="0"/>
                        <a:t>7.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400" b="0" dirty="0"/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400" dirty="0"/>
                        <a:t>těmi našimi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7459592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Nadpis 6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1080120"/>
          </a:xfr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br>
              <a:rPr lang="cs-CZ" dirty="0"/>
            </a:br>
            <a:r>
              <a:rPr lang="cs-CZ" dirty="0"/>
              <a:t>Skloňování zájmen ten a náš</a:t>
            </a:r>
            <a:br>
              <a:rPr lang="cs-CZ" dirty="0"/>
            </a:br>
            <a:r>
              <a:rPr lang="cs-CZ" dirty="0"/>
              <a:t> 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884A9679-4309-49EE-91B9-32E47F54B9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25144"/>
          </a:xfrm>
        </p:spPr>
        <p:txBody>
          <a:bodyPr/>
          <a:lstStyle/>
          <a:p>
            <a:r>
              <a:rPr lang="cs-CZ" dirty="0"/>
              <a:t>V koncovkách zájmen </a:t>
            </a:r>
            <a:r>
              <a:rPr lang="cs-CZ" dirty="0">
                <a:solidFill>
                  <a:srgbClr val="FF0000"/>
                </a:solidFill>
              </a:rPr>
              <a:t>ten </a:t>
            </a:r>
            <a:r>
              <a:rPr lang="cs-CZ" dirty="0"/>
              <a:t>a</a:t>
            </a:r>
            <a:r>
              <a:rPr lang="cs-CZ" dirty="0">
                <a:solidFill>
                  <a:srgbClr val="FF0000"/>
                </a:solidFill>
              </a:rPr>
              <a:t> náš </a:t>
            </a:r>
            <a:r>
              <a:rPr lang="cs-CZ" dirty="0"/>
              <a:t>napíšeme krátké </a:t>
            </a:r>
            <a:r>
              <a:rPr lang="cs-CZ" dirty="0">
                <a:solidFill>
                  <a:srgbClr val="FF0000"/>
                </a:solidFill>
              </a:rPr>
              <a:t>i</a:t>
            </a:r>
            <a:r>
              <a:rPr lang="cs-CZ" dirty="0"/>
              <a:t> v těch pádech, kde má zájmeno </a:t>
            </a:r>
            <a:r>
              <a:rPr lang="cs-CZ" dirty="0">
                <a:solidFill>
                  <a:srgbClr val="FF0000"/>
                </a:solidFill>
              </a:rPr>
              <a:t>ten</a:t>
            </a:r>
            <a:r>
              <a:rPr lang="cs-CZ" dirty="0"/>
              <a:t> </a:t>
            </a:r>
            <a:r>
              <a:rPr lang="cs-CZ" dirty="0">
                <a:solidFill>
                  <a:srgbClr val="00B050"/>
                </a:solidFill>
              </a:rPr>
              <a:t>krátkou samohlásku</a:t>
            </a:r>
            <a:r>
              <a:rPr lang="cs-CZ" dirty="0">
                <a:solidFill>
                  <a:srgbClr val="FF0000"/>
                </a:solidFill>
              </a:rPr>
              <a:t> </a:t>
            </a:r>
            <a:r>
              <a:rPr lang="cs-CZ" dirty="0"/>
              <a:t>nebo </a:t>
            </a:r>
            <a:r>
              <a:rPr lang="cs-CZ" dirty="0">
                <a:solidFill>
                  <a:srgbClr val="00B050"/>
                </a:solidFill>
              </a:rPr>
              <a:t>ě</a:t>
            </a:r>
            <a:r>
              <a:rPr lang="cs-CZ" dirty="0"/>
              <a:t>.</a:t>
            </a:r>
          </a:p>
          <a:p>
            <a:r>
              <a:rPr lang="cs-CZ" dirty="0"/>
              <a:t>			( T</a:t>
            </a:r>
            <a:r>
              <a:rPr lang="cs-CZ" u="sng" dirty="0"/>
              <a:t>U</a:t>
            </a:r>
            <a:r>
              <a:rPr lang="cs-CZ" dirty="0"/>
              <a:t> NAŠ</a:t>
            </a:r>
            <a:r>
              <a:rPr lang="cs-CZ" u="sng" dirty="0"/>
              <a:t>I </a:t>
            </a:r>
            <a:r>
              <a:rPr lang="cs-CZ" dirty="0"/>
              <a:t>)</a:t>
            </a:r>
          </a:p>
          <a:p>
            <a:r>
              <a:rPr lang="cs-CZ" dirty="0"/>
              <a:t>V koncovkách zájmen </a:t>
            </a:r>
            <a:r>
              <a:rPr lang="cs-CZ" dirty="0">
                <a:solidFill>
                  <a:srgbClr val="FF0000"/>
                </a:solidFill>
              </a:rPr>
              <a:t>ten náš </a:t>
            </a:r>
            <a:r>
              <a:rPr lang="cs-CZ" dirty="0"/>
              <a:t>napíšeme  dlouhé </a:t>
            </a:r>
            <a:r>
              <a:rPr lang="cs-CZ" dirty="0">
                <a:solidFill>
                  <a:srgbClr val="FF0000"/>
                </a:solidFill>
              </a:rPr>
              <a:t>í</a:t>
            </a:r>
            <a:r>
              <a:rPr lang="cs-CZ" dirty="0"/>
              <a:t> v pádech, kde má zájmeno </a:t>
            </a:r>
            <a:r>
              <a:rPr lang="cs-CZ" dirty="0">
                <a:solidFill>
                  <a:srgbClr val="FF0000"/>
                </a:solidFill>
              </a:rPr>
              <a:t>ten</a:t>
            </a:r>
            <a:r>
              <a:rPr lang="cs-CZ" dirty="0"/>
              <a:t> </a:t>
            </a:r>
            <a:r>
              <a:rPr lang="cs-CZ" dirty="0">
                <a:solidFill>
                  <a:srgbClr val="00B050"/>
                </a:solidFill>
              </a:rPr>
              <a:t>dlouhou</a:t>
            </a:r>
            <a:r>
              <a:rPr lang="cs-CZ" dirty="0"/>
              <a:t> samohlásku nebo </a:t>
            </a:r>
            <a:r>
              <a:rPr lang="cs-CZ" dirty="0">
                <a:solidFill>
                  <a:srgbClr val="00B050"/>
                </a:solidFill>
              </a:rPr>
              <a:t>dvojhlásku ou</a:t>
            </a:r>
            <a:r>
              <a:rPr lang="cs-CZ" dirty="0"/>
              <a:t>.</a:t>
            </a:r>
            <a:r>
              <a:rPr lang="cs-CZ" u="sng" dirty="0"/>
              <a:t> </a:t>
            </a:r>
          </a:p>
          <a:p>
            <a:r>
              <a:rPr lang="cs-CZ" dirty="0"/>
              <a:t>			(T</a:t>
            </a:r>
            <a:r>
              <a:rPr lang="cs-CZ" u="sng" dirty="0"/>
              <a:t>É</a:t>
            </a:r>
            <a:r>
              <a:rPr lang="cs-CZ" dirty="0"/>
              <a:t> NAŠ</a:t>
            </a:r>
            <a:r>
              <a:rPr lang="cs-CZ" u="sng" dirty="0"/>
              <a:t>Í</a:t>
            </a:r>
            <a:r>
              <a:rPr lang="cs-CZ" dirty="0"/>
              <a:t>, T</a:t>
            </a:r>
            <a:r>
              <a:rPr lang="cs-CZ" u="sng" dirty="0"/>
              <a:t>OU</a:t>
            </a:r>
            <a:r>
              <a:rPr lang="cs-CZ" dirty="0"/>
              <a:t> NAŠ</a:t>
            </a:r>
            <a:r>
              <a:rPr lang="cs-CZ" u="sng" dirty="0"/>
              <a:t>Í</a:t>
            </a:r>
            <a:r>
              <a:rPr lang="cs-CZ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7327602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Nadpis 6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1080120"/>
          </a:xfr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br>
              <a:rPr lang="cs-CZ" dirty="0"/>
            </a:br>
            <a:r>
              <a:rPr lang="cs-CZ" dirty="0"/>
              <a:t>Skloňování zájmen můj (tvůj, svůj)</a:t>
            </a:r>
            <a:br>
              <a:rPr lang="cs-CZ" dirty="0"/>
            </a:br>
            <a:r>
              <a:rPr lang="cs-CZ" dirty="0"/>
              <a:t>jednotné číslo</a:t>
            </a:r>
            <a:br>
              <a:rPr lang="cs-CZ" dirty="0"/>
            </a:br>
            <a:r>
              <a:rPr lang="cs-CZ" dirty="0"/>
              <a:t> </a:t>
            </a:r>
          </a:p>
        </p:txBody>
      </p:sp>
      <p:graphicFrame>
        <p:nvGraphicFramePr>
          <p:cNvPr id="9" name="Zástupný symbol pro obsah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8119877"/>
              </p:ext>
            </p:extLst>
          </p:nvPr>
        </p:nvGraphicFramePr>
        <p:xfrm>
          <a:off x="457200" y="1412775"/>
          <a:ext cx="8229600" cy="5082401"/>
        </p:xfrm>
        <a:graphic>
          <a:graphicData uri="http://schemas.openxmlformats.org/drawingml/2006/table">
            <a:tbl>
              <a:tblPr firstRow="1" bandRow="1">
                <a:tableStyleId>{E8B1032C-EA38-4F05-BA0D-38AFFFC7BED3}</a:tableStyleId>
              </a:tblPr>
              <a:tblGrid>
                <a:gridCol w="80243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2433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6024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24259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630246">
                <a:tc>
                  <a:txBody>
                    <a:bodyPr/>
                    <a:lstStyle/>
                    <a:p>
                      <a:r>
                        <a:rPr lang="cs-CZ" sz="2400" dirty="0"/>
                        <a:t>pád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400" dirty="0"/>
                        <a:t>mužský rod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400" dirty="0"/>
                        <a:t>ženský rod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400" dirty="0"/>
                        <a:t>střední rod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30246">
                <a:tc>
                  <a:txBody>
                    <a:bodyPr/>
                    <a:lstStyle/>
                    <a:p>
                      <a:r>
                        <a:rPr lang="cs-CZ" sz="2400" dirty="0"/>
                        <a:t>1.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400" b="0" dirty="0">
                          <a:latin typeface="+mn-lt"/>
                          <a:cs typeface="Arial" pitchFamily="34" charset="0"/>
                        </a:rPr>
                        <a:t>můj (pes, dům)</a:t>
                      </a:r>
                      <a:endParaRPr lang="cs-CZ" sz="2400" b="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400" dirty="0"/>
                        <a:t>má, moje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400" baseline="0" dirty="0"/>
                        <a:t>mé, moje</a:t>
                      </a:r>
                      <a:endParaRPr lang="cs-CZ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30246">
                <a:tc>
                  <a:txBody>
                    <a:bodyPr/>
                    <a:lstStyle/>
                    <a:p>
                      <a:r>
                        <a:rPr lang="cs-CZ" sz="2400" dirty="0"/>
                        <a:t>2.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2400" b="0" dirty="0">
                          <a:latin typeface="+mn-lt"/>
                        </a:rPr>
                        <a:t>mého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400" dirty="0">
                          <a:solidFill>
                            <a:schemeClr val="tx1"/>
                          </a:solidFill>
                        </a:rPr>
                        <a:t>mé, mojí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400" dirty="0"/>
                        <a:t>mého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30246">
                <a:tc>
                  <a:txBody>
                    <a:bodyPr/>
                    <a:lstStyle/>
                    <a:p>
                      <a:r>
                        <a:rPr lang="cs-CZ" sz="2400" dirty="0"/>
                        <a:t>3.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400" b="0" dirty="0">
                          <a:solidFill>
                            <a:schemeClr val="tx1"/>
                          </a:solidFill>
                        </a:rPr>
                        <a:t>mému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400" dirty="0">
                          <a:solidFill>
                            <a:schemeClr val="tx1"/>
                          </a:solidFill>
                        </a:rPr>
                        <a:t>mé, mojí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400" dirty="0"/>
                        <a:t>mému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70679">
                <a:tc>
                  <a:txBody>
                    <a:bodyPr/>
                    <a:lstStyle/>
                    <a:p>
                      <a:r>
                        <a:rPr lang="cs-CZ" sz="2400" dirty="0"/>
                        <a:t>4.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400" b="0" dirty="0">
                          <a:solidFill>
                            <a:schemeClr val="tx1"/>
                          </a:solidFill>
                        </a:rPr>
                        <a:t>mého (psa), můj (dům)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400" dirty="0">
                          <a:solidFill>
                            <a:schemeClr val="tx1"/>
                          </a:solidFill>
                        </a:rPr>
                        <a:t>mou, moji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400" baseline="0" dirty="0"/>
                        <a:t>mé, moje</a:t>
                      </a:r>
                      <a:endParaRPr lang="cs-CZ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30246">
                <a:tc>
                  <a:txBody>
                    <a:bodyPr/>
                    <a:lstStyle/>
                    <a:p>
                      <a:r>
                        <a:rPr lang="cs-CZ" sz="2400" dirty="0"/>
                        <a:t>5.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400" b="0" dirty="0"/>
                        <a:t>můj (pane)!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400" dirty="0"/>
                        <a:t>má! moje!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2400" baseline="0" dirty="0"/>
                        <a:t>mé! moje!</a:t>
                      </a:r>
                      <a:endParaRPr lang="cs-CZ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30246">
                <a:tc>
                  <a:txBody>
                    <a:bodyPr/>
                    <a:lstStyle/>
                    <a:p>
                      <a:r>
                        <a:rPr lang="cs-CZ" sz="2400" dirty="0"/>
                        <a:t>6.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400" b="0" dirty="0">
                          <a:solidFill>
                            <a:schemeClr val="tx1"/>
                          </a:solidFill>
                        </a:rPr>
                        <a:t>o mém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400" dirty="0">
                          <a:solidFill>
                            <a:schemeClr val="tx1"/>
                          </a:solidFill>
                        </a:rPr>
                        <a:t>o mé, mojí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400" dirty="0"/>
                        <a:t>o mém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630246">
                <a:tc>
                  <a:txBody>
                    <a:bodyPr/>
                    <a:lstStyle/>
                    <a:p>
                      <a:r>
                        <a:rPr lang="cs-CZ" sz="2400" dirty="0"/>
                        <a:t>7.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400" b="0" dirty="0"/>
                        <a:t> mým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400" dirty="0"/>
                        <a:t>mou, mojí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400" dirty="0"/>
                        <a:t>mým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6712947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Nadpis 6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1080120"/>
          </a:xfr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br>
              <a:rPr lang="cs-CZ" dirty="0"/>
            </a:br>
            <a:r>
              <a:rPr lang="cs-CZ" dirty="0"/>
              <a:t>Skloňování </a:t>
            </a:r>
            <a:r>
              <a:rPr lang="cs-CZ"/>
              <a:t>zájmen můj</a:t>
            </a:r>
            <a:br>
              <a:rPr lang="cs-CZ" dirty="0"/>
            </a:br>
            <a:r>
              <a:rPr lang="cs-CZ" dirty="0"/>
              <a:t>množné číslo</a:t>
            </a:r>
            <a:br>
              <a:rPr lang="cs-CZ" dirty="0"/>
            </a:br>
            <a:r>
              <a:rPr lang="cs-CZ" dirty="0"/>
              <a:t> </a:t>
            </a:r>
          </a:p>
        </p:txBody>
      </p:sp>
      <p:graphicFrame>
        <p:nvGraphicFramePr>
          <p:cNvPr id="9" name="Zástupný symbol pro obsah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07796806"/>
              </p:ext>
            </p:extLst>
          </p:nvPr>
        </p:nvGraphicFramePr>
        <p:xfrm>
          <a:off x="457200" y="1412775"/>
          <a:ext cx="8229600" cy="5275115"/>
        </p:xfrm>
        <a:graphic>
          <a:graphicData uri="http://schemas.openxmlformats.org/drawingml/2006/table">
            <a:tbl>
              <a:tblPr firstRow="1" bandRow="1">
                <a:tableStyleId>{E8B1032C-EA38-4F05-BA0D-38AFFFC7BED3}</a:tableStyleId>
              </a:tblPr>
              <a:tblGrid>
                <a:gridCol w="73042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16835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00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53062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630246">
                <a:tc>
                  <a:txBody>
                    <a:bodyPr/>
                    <a:lstStyle/>
                    <a:p>
                      <a:r>
                        <a:rPr lang="cs-CZ" sz="2400" dirty="0"/>
                        <a:t>pád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400" dirty="0"/>
                        <a:t>mužský rod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400" dirty="0"/>
                        <a:t>ženský rod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400" dirty="0"/>
                        <a:t>střední rod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30246">
                <a:tc>
                  <a:txBody>
                    <a:bodyPr/>
                    <a:lstStyle/>
                    <a:p>
                      <a:r>
                        <a:rPr lang="cs-CZ" sz="2400" dirty="0"/>
                        <a:t>1.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400" b="0" dirty="0">
                          <a:latin typeface="+mn-lt"/>
                          <a:cs typeface="Arial" pitchFamily="34" charset="0"/>
                        </a:rPr>
                        <a:t>mí, moji (psi) </a:t>
                      </a:r>
                    </a:p>
                    <a:p>
                      <a:r>
                        <a:rPr lang="cs-CZ" sz="2400" b="0" dirty="0">
                          <a:latin typeface="+mn-lt"/>
                          <a:cs typeface="Arial" pitchFamily="34" charset="0"/>
                        </a:rPr>
                        <a:t>mé, moje (domy)</a:t>
                      </a:r>
                      <a:endParaRPr lang="cs-CZ" sz="2400" b="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400" dirty="0"/>
                        <a:t>mé, moje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400" baseline="0" dirty="0"/>
                        <a:t>má, moje</a:t>
                      </a:r>
                      <a:endParaRPr lang="cs-CZ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30246">
                <a:tc>
                  <a:txBody>
                    <a:bodyPr/>
                    <a:lstStyle/>
                    <a:p>
                      <a:r>
                        <a:rPr lang="cs-CZ" sz="2400" dirty="0"/>
                        <a:t>2.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cs-CZ" sz="2400" b="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400" dirty="0">
                          <a:solidFill>
                            <a:schemeClr val="tx1"/>
                          </a:solidFill>
                        </a:rPr>
                        <a:t>mých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30246">
                <a:tc>
                  <a:txBody>
                    <a:bodyPr/>
                    <a:lstStyle/>
                    <a:p>
                      <a:r>
                        <a:rPr lang="cs-CZ" sz="2400" dirty="0"/>
                        <a:t>3.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sz="24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400" dirty="0">
                          <a:solidFill>
                            <a:schemeClr val="tx1"/>
                          </a:solidFill>
                        </a:rPr>
                        <a:t>mým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70679">
                <a:tc>
                  <a:txBody>
                    <a:bodyPr/>
                    <a:lstStyle/>
                    <a:p>
                      <a:r>
                        <a:rPr lang="cs-CZ" sz="2400" dirty="0"/>
                        <a:t>4.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400" b="0" dirty="0">
                          <a:solidFill>
                            <a:schemeClr val="tx1"/>
                          </a:solidFill>
                        </a:rPr>
                        <a:t>mé, moje (psy, domy)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400" dirty="0">
                          <a:solidFill>
                            <a:schemeClr val="tx1"/>
                          </a:solidFill>
                        </a:rPr>
                        <a:t>mé, moje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400" baseline="0" dirty="0"/>
                        <a:t>má, moje</a:t>
                      </a:r>
                      <a:endParaRPr lang="cs-CZ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30246">
                <a:tc>
                  <a:txBody>
                    <a:bodyPr/>
                    <a:lstStyle/>
                    <a:p>
                      <a:r>
                        <a:rPr lang="cs-CZ" sz="2400" dirty="0"/>
                        <a:t>5.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400" b="0" dirty="0"/>
                        <a:t>mí, moji!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400" dirty="0"/>
                        <a:t>mé! moje!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2400" baseline="0" dirty="0"/>
                        <a:t>má! moje!</a:t>
                      </a:r>
                      <a:endParaRPr lang="cs-CZ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30246">
                <a:tc>
                  <a:txBody>
                    <a:bodyPr/>
                    <a:lstStyle/>
                    <a:p>
                      <a:r>
                        <a:rPr lang="cs-CZ" sz="2400" dirty="0"/>
                        <a:t>6.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sz="24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400" dirty="0">
                          <a:solidFill>
                            <a:schemeClr val="tx1"/>
                          </a:solidFill>
                        </a:rPr>
                        <a:t>o mých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630246">
                <a:tc>
                  <a:txBody>
                    <a:bodyPr/>
                    <a:lstStyle/>
                    <a:p>
                      <a:r>
                        <a:rPr lang="cs-CZ" sz="2400" dirty="0"/>
                        <a:t>7.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400" b="0" dirty="0"/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400" dirty="0"/>
                        <a:t>(s) mými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0528919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Nadpis 6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836712"/>
          </a:xfr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br>
              <a:rPr lang="cs-CZ" dirty="0"/>
            </a:br>
            <a:br>
              <a:rPr lang="cs-CZ" dirty="0"/>
            </a:br>
            <a:r>
              <a:rPr lang="cs-CZ" dirty="0"/>
              <a:t>Skloňování vztažného zájmena  jenž</a:t>
            </a:r>
            <a:br>
              <a:rPr lang="cs-CZ" dirty="0"/>
            </a:br>
            <a:br>
              <a:rPr lang="cs-CZ" dirty="0"/>
            </a:br>
            <a:r>
              <a:rPr lang="cs-CZ" dirty="0"/>
              <a:t> </a:t>
            </a:r>
          </a:p>
        </p:txBody>
      </p:sp>
      <p:graphicFrame>
        <p:nvGraphicFramePr>
          <p:cNvPr id="5" name="Tabulka 4">
            <a:extLst>
              <a:ext uri="{FF2B5EF4-FFF2-40B4-BE49-F238E27FC236}">
                <a16:creationId xmlns:a16="http://schemas.microsoft.com/office/drawing/2014/main" id="{059A0AC3-D70F-48C1-BBE4-C318FA3A2DE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28859172"/>
              </p:ext>
            </p:extLst>
          </p:nvPr>
        </p:nvGraphicFramePr>
        <p:xfrm>
          <a:off x="179513" y="1052736"/>
          <a:ext cx="8876227" cy="5449099"/>
        </p:xfrm>
        <a:graphic>
          <a:graphicData uri="http://schemas.openxmlformats.org/drawingml/2006/table">
            <a:tbl>
              <a:tblPr firstRow="1" bandRow="1">
                <a:tableStyleId>{E8B1032C-EA38-4F05-BA0D-38AFFFC7BED3}</a:tableStyleId>
              </a:tblPr>
              <a:tblGrid>
                <a:gridCol w="648071">
                  <a:extLst>
                    <a:ext uri="{9D8B030D-6E8A-4147-A177-3AD203B41FA5}">
                      <a16:colId xmlns:a16="http://schemas.microsoft.com/office/drawing/2014/main" val="1984528141"/>
                    </a:ext>
                  </a:extLst>
                </a:gridCol>
                <a:gridCol w="1728192">
                  <a:extLst>
                    <a:ext uri="{9D8B030D-6E8A-4147-A177-3AD203B41FA5}">
                      <a16:colId xmlns:a16="http://schemas.microsoft.com/office/drawing/2014/main" val="2711092947"/>
                    </a:ext>
                  </a:extLst>
                </a:gridCol>
                <a:gridCol w="1368152">
                  <a:extLst>
                    <a:ext uri="{9D8B030D-6E8A-4147-A177-3AD203B41FA5}">
                      <a16:colId xmlns:a16="http://schemas.microsoft.com/office/drawing/2014/main" val="4161854986"/>
                    </a:ext>
                  </a:extLst>
                </a:gridCol>
                <a:gridCol w="1296144">
                  <a:extLst>
                    <a:ext uri="{9D8B030D-6E8A-4147-A177-3AD203B41FA5}">
                      <a16:colId xmlns:a16="http://schemas.microsoft.com/office/drawing/2014/main" val="3124163659"/>
                    </a:ext>
                  </a:extLst>
                </a:gridCol>
                <a:gridCol w="1296144">
                  <a:extLst>
                    <a:ext uri="{9D8B030D-6E8A-4147-A177-3AD203B41FA5}">
                      <a16:colId xmlns:a16="http://schemas.microsoft.com/office/drawing/2014/main" val="3966373731"/>
                    </a:ext>
                  </a:extLst>
                </a:gridCol>
                <a:gridCol w="1224136">
                  <a:extLst>
                    <a:ext uri="{9D8B030D-6E8A-4147-A177-3AD203B41FA5}">
                      <a16:colId xmlns:a16="http://schemas.microsoft.com/office/drawing/2014/main" val="2250444014"/>
                    </a:ext>
                  </a:extLst>
                </a:gridCol>
                <a:gridCol w="1315388">
                  <a:extLst>
                    <a:ext uri="{9D8B030D-6E8A-4147-A177-3AD203B41FA5}">
                      <a16:colId xmlns:a16="http://schemas.microsoft.com/office/drawing/2014/main" val="4261205589"/>
                    </a:ext>
                  </a:extLst>
                </a:gridCol>
              </a:tblGrid>
              <a:tr h="398560">
                <a:tc rowSpan="2">
                  <a:txBody>
                    <a:bodyPr/>
                    <a:lstStyle/>
                    <a:p>
                      <a:r>
                        <a:rPr lang="cs-CZ" dirty="0"/>
                        <a:t>pád</a:t>
                      </a:r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cs-CZ" sz="2000" dirty="0"/>
                        <a:t>jednotné číslo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 sz="28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 sz="2800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cs-CZ" sz="2000" dirty="0"/>
                        <a:t>množné číslo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67926598"/>
                  </a:ext>
                </a:extLst>
              </a:tr>
              <a:tr h="653442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800" dirty="0"/>
                        <a:t>mužský rod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800" dirty="0"/>
                        <a:t>ženský rod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800" dirty="0"/>
                        <a:t>střední rod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dirty="0"/>
                        <a:t>mužský rod</a:t>
                      </a:r>
                    </a:p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dirty="0"/>
                        <a:t>ženský rod</a:t>
                      </a:r>
                    </a:p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dirty="0"/>
                        <a:t>střední rod</a:t>
                      </a:r>
                    </a:p>
                    <a:p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88694340"/>
                  </a:ext>
                </a:extLst>
              </a:tr>
              <a:tr h="696571">
                <a:tc>
                  <a:txBody>
                    <a:bodyPr/>
                    <a:lstStyle/>
                    <a:p>
                      <a:r>
                        <a:rPr lang="cs-CZ" dirty="0"/>
                        <a:t>1.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2400" dirty="0"/>
                        <a:t>jenž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2400" dirty="0"/>
                        <a:t>jež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2400" dirty="0"/>
                        <a:t>jež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2400" dirty="0"/>
                        <a:t>již, jež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400"/>
                        <a:t>jež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2400" dirty="0"/>
                        <a:t>jež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12393043"/>
                  </a:ext>
                </a:extLst>
              </a:tr>
              <a:tr h="528977">
                <a:tc>
                  <a:txBody>
                    <a:bodyPr/>
                    <a:lstStyle/>
                    <a:p>
                      <a:r>
                        <a:rPr lang="cs-CZ" dirty="0"/>
                        <a:t>2.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400" dirty="0"/>
                        <a:t>jehož        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400" dirty="0"/>
                        <a:t>jíž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400" dirty="0"/>
                        <a:t>jehož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400" dirty="0"/>
                        <a:t>jichž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42352777"/>
                  </a:ext>
                </a:extLst>
              </a:tr>
              <a:tr h="696571">
                <a:tc>
                  <a:txBody>
                    <a:bodyPr/>
                    <a:lstStyle/>
                    <a:p>
                      <a:r>
                        <a:rPr lang="cs-CZ" dirty="0"/>
                        <a:t>3.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400" dirty="0"/>
                        <a:t>jemuž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400" dirty="0"/>
                        <a:t>jíž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400" dirty="0"/>
                        <a:t>jemuž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400" dirty="0"/>
                        <a:t>jimž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5884584"/>
                  </a:ext>
                </a:extLst>
              </a:tr>
              <a:tr h="528091">
                <a:tc>
                  <a:txBody>
                    <a:bodyPr/>
                    <a:lstStyle/>
                    <a:p>
                      <a:r>
                        <a:rPr lang="cs-CZ" dirty="0"/>
                        <a:t>4.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400" dirty="0"/>
                        <a:t>jehož, jejž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400" dirty="0"/>
                        <a:t>již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400" dirty="0"/>
                        <a:t>jež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400" dirty="0"/>
                        <a:t>jež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84610755"/>
                  </a:ext>
                </a:extLst>
              </a:tr>
              <a:tr h="528977">
                <a:tc>
                  <a:txBody>
                    <a:bodyPr/>
                    <a:lstStyle/>
                    <a:p>
                      <a:r>
                        <a:rPr lang="cs-CZ" dirty="0"/>
                        <a:t>5.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0421447"/>
                  </a:ext>
                </a:extLst>
              </a:tr>
              <a:tr h="721339">
                <a:tc>
                  <a:txBody>
                    <a:bodyPr/>
                    <a:lstStyle/>
                    <a:p>
                      <a:r>
                        <a:rPr lang="cs-CZ" dirty="0"/>
                        <a:t>6.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400" dirty="0"/>
                        <a:t>o němž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400" dirty="0"/>
                        <a:t>o níž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400" dirty="0"/>
                        <a:t>o němž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400" dirty="0"/>
                        <a:t>o nichž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5912723"/>
                  </a:ext>
                </a:extLst>
              </a:tr>
              <a:tr h="696571">
                <a:tc>
                  <a:txBody>
                    <a:bodyPr/>
                    <a:lstStyle/>
                    <a:p>
                      <a:r>
                        <a:rPr lang="cs-CZ" dirty="0"/>
                        <a:t>7.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400" dirty="0"/>
                        <a:t>jímž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400" dirty="0"/>
                        <a:t>jíž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400" dirty="0"/>
                        <a:t>jímž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400" dirty="0"/>
                        <a:t>jimiž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1528756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40688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/>
          <a:lstStyle/>
          <a:p>
            <a:r>
              <a:rPr lang="cs-CZ" dirty="0"/>
              <a:t>Druhy zájmen</a:t>
            </a:r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98369749"/>
              </p:ext>
            </p:extLst>
          </p:nvPr>
        </p:nvGraphicFramePr>
        <p:xfrm>
          <a:off x="457200" y="1556792"/>
          <a:ext cx="8229600" cy="4752529"/>
        </p:xfrm>
        <a:graphic>
          <a:graphicData uri="http://schemas.openxmlformats.org/drawingml/2006/table">
            <a:tbl>
              <a:tblPr firstRow="1" bandRow="1">
                <a:tableStyleId>{E8B1032C-EA38-4F05-BA0D-38AFFFC7BED3}</a:tableStyleId>
              </a:tblPr>
              <a:tblGrid>
                <a:gridCol w="181054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41905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44788">
                <a:tc>
                  <a:txBody>
                    <a:bodyPr/>
                    <a:lstStyle/>
                    <a:p>
                      <a:r>
                        <a:rPr lang="cs-CZ" b="0" dirty="0"/>
                        <a:t>osobní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0" dirty="0"/>
                        <a:t>já, ty on, ona, ono,</a:t>
                      </a:r>
                      <a:r>
                        <a:rPr lang="cs-CZ" b="0" baseline="0" dirty="0"/>
                        <a:t> my, vy, oni, ony, ona, se</a:t>
                      </a:r>
                      <a:endParaRPr lang="cs-CZ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44788">
                <a:tc>
                  <a:txBody>
                    <a:bodyPr/>
                    <a:lstStyle/>
                    <a:p>
                      <a:r>
                        <a:rPr lang="cs-CZ" dirty="0"/>
                        <a:t>ukazovací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ten, tento, tenhle, takový, týž, tentýž, onen, sám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44788">
                <a:tc>
                  <a:txBody>
                    <a:bodyPr/>
                    <a:lstStyle/>
                    <a:p>
                      <a:r>
                        <a:rPr lang="cs-CZ" dirty="0"/>
                        <a:t>přivlastňovací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můj, tvůj, svůj,</a:t>
                      </a:r>
                      <a:r>
                        <a:rPr lang="cs-CZ" baseline="0" dirty="0"/>
                        <a:t> náš, váš, jeho, její, jejich</a:t>
                      </a:r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44788">
                <a:tc>
                  <a:txBody>
                    <a:bodyPr/>
                    <a:lstStyle/>
                    <a:p>
                      <a:r>
                        <a:rPr lang="cs-CZ"/>
                        <a:t>tázací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kdo, co, jaký, který , čí,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44788">
                <a:tc>
                  <a:txBody>
                    <a:bodyPr/>
                    <a:lstStyle/>
                    <a:p>
                      <a:r>
                        <a:rPr lang="cs-CZ" dirty="0"/>
                        <a:t>vztažná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kdo, co, jaký, který , čí, jenž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083801">
                <a:tc>
                  <a:txBody>
                    <a:bodyPr/>
                    <a:lstStyle/>
                    <a:p>
                      <a:r>
                        <a:rPr lang="cs-CZ" dirty="0"/>
                        <a:t>neurčitá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někdo,</a:t>
                      </a:r>
                      <a:r>
                        <a:rPr lang="cs-CZ" baseline="0" dirty="0"/>
                        <a:t> něco, nějaký, něčí</a:t>
                      </a:r>
                    </a:p>
                    <a:p>
                      <a:r>
                        <a:rPr lang="cs-CZ" baseline="0" dirty="0"/>
                        <a:t>kdosi , cosi, jakýsi, čísi</a:t>
                      </a:r>
                    </a:p>
                    <a:p>
                      <a:r>
                        <a:rPr lang="cs-CZ" baseline="0" dirty="0"/>
                        <a:t>kdokoli, cokoli, jakýkoli, číkoli</a:t>
                      </a:r>
                    </a:p>
                    <a:p>
                      <a:r>
                        <a:rPr lang="cs-CZ" baseline="0" dirty="0"/>
                        <a:t>leckdo, lecco, lecjaký, lecčí</a:t>
                      </a:r>
                    </a:p>
                    <a:p>
                      <a:r>
                        <a:rPr lang="cs-CZ" baseline="0" dirty="0"/>
                        <a:t>ledakdo…, málokdo…,       </a:t>
                      </a:r>
                    </a:p>
                    <a:p>
                      <a:r>
                        <a:rPr lang="cs-CZ" baseline="0" dirty="0"/>
                        <a:t>všechen, každý</a:t>
                      </a:r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44788">
                <a:tc>
                  <a:txBody>
                    <a:bodyPr/>
                    <a:lstStyle/>
                    <a:p>
                      <a:r>
                        <a:rPr lang="cs-CZ" dirty="0"/>
                        <a:t>záporná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nikdo, nic, nijaký, ničí, žádný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93665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/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/>
          <a:lstStyle/>
          <a:p>
            <a:r>
              <a:rPr lang="cs-CZ" dirty="0"/>
              <a:t>Zájmena osobní</a:t>
            </a:r>
          </a:p>
        </p:txBody>
      </p:sp>
      <p:sp>
        <p:nvSpPr>
          <p:cNvPr id="7" name="Zástupný symbol pro text 6"/>
          <p:cNvSpPr>
            <a:spLocks noGrp="1"/>
          </p:cNvSpPr>
          <p:nvPr>
            <p:ph type="body" idx="1"/>
          </p:nvPr>
        </p:nvSpPr>
        <p:spPr>
          <a:xfrm>
            <a:off x="443204" y="1507612"/>
            <a:ext cx="4040188" cy="639762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cs-CZ" dirty="0"/>
              <a:t>bezrodá</a:t>
            </a:r>
          </a:p>
        </p:txBody>
      </p:sp>
      <p:sp>
        <p:nvSpPr>
          <p:cNvPr id="8" name="Zástupný symbol pro obsah 7"/>
          <p:cNvSpPr>
            <a:spLocks noGrp="1"/>
          </p:cNvSpPr>
          <p:nvPr>
            <p:ph sz="half" idx="2"/>
          </p:nvPr>
        </p:nvSpPr>
        <p:spPr/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/>
          <a:lstStyle/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/>
              <a:t>                                 nelze určit </a:t>
            </a:r>
          </a:p>
          <a:p>
            <a:pPr marL="0" indent="0">
              <a:buNone/>
            </a:pPr>
            <a:r>
              <a:rPr lang="cs-CZ" dirty="0"/>
              <a:t>		    rod zájmena</a:t>
            </a:r>
          </a:p>
          <a:p>
            <a:pPr marL="0" indent="0">
              <a:buNone/>
            </a:pPr>
            <a:r>
              <a:rPr lang="cs-CZ" dirty="0"/>
              <a:t>Zájmeno, ze kterého nepoznáme rod, nazýváme </a:t>
            </a:r>
          </a:p>
          <a:p>
            <a:pPr marL="0" indent="0">
              <a:buNone/>
            </a:pPr>
            <a:r>
              <a:rPr lang="cs-CZ" sz="3600" dirty="0">
                <a:solidFill>
                  <a:srgbClr val="00B050"/>
                </a:solidFill>
              </a:rPr>
              <a:t>bezrodé</a:t>
            </a:r>
          </a:p>
          <a:p>
            <a:pPr marL="0" indent="0">
              <a:buNone/>
            </a:pPr>
            <a:r>
              <a:rPr lang="cs-CZ" dirty="0">
                <a:solidFill>
                  <a:schemeClr val="tx1"/>
                </a:solidFill>
              </a:rPr>
              <a:t>( já, ty, my, vy , se)</a:t>
            </a:r>
          </a:p>
        </p:txBody>
      </p:sp>
      <p:sp>
        <p:nvSpPr>
          <p:cNvPr id="10" name="Zástupný symbol pro obsah 9"/>
          <p:cNvSpPr>
            <a:spLocks noGrp="1"/>
          </p:cNvSpPr>
          <p:nvPr>
            <p:ph sz="quarter" idx="4"/>
          </p:nvPr>
        </p:nvSpPr>
        <p:spPr/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/>
          <a:lstStyle/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/>
              <a:t>		   </a:t>
            </a:r>
            <a:r>
              <a:rPr lang="cs-CZ" dirty="0" err="1"/>
              <a:t>r.mužský</a:t>
            </a:r>
            <a:r>
              <a:rPr lang="cs-CZ" dirty="0"/>
              <a:t>	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/>
              <a:t>Zájmeno, ze kterého poznáme rod, nazýváme</a:t>
            </a:r>
          </a:p>
          <a:p>
            <a:pPr marL="0" indent="0">
              <a:buNone/>
            </a:pPr>
            <a:r>
              <a:rPr lang="cs-CZ" dirty="0"/>
              <a:t> </a:t>
            </a:r>
            <a:r>
              <a:rPr lang="cs-CZ" sz="4000" dirty="0">
                <a:solidFill>
                  <a:srgbClr val="00B050"/>
                </a:solidFill>
              </a:rPr>
              <a:t>rodové</a:t>
            </a:r>
          </a:p>
          <a:p>
            <a:pPr marL="0" indent="0">
              <a:buNone/>
            </a:pPr>
            <a:r>
              <a:rPr lang="cs-CZ" dirty="0">
                <a:solidFill>
                  <a:schemeClr val="tx1"/>
                </a:solidFill>
              </a:rPr>
              <a:t>(ten, ta, to, on, ona, ono)</a:t>
            </a:r>
          </a:p>
        </p:txBody>
      </p:sp>
      <p:sp>
        <p:nvSpPr>
          <p:cNvPr id="11" name="Obdélník 10"/>
          <p:cNvSpPr/>
          <p:nvPr/>
        </p:nvSpPr>
        <p:spPr>
          <a:xfrm>
            <a:off x="899592" y="2564904"/>
            <a:ext cx="648072" cy="64807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3200" dirty="0"/>
              <a:t>já</a:t>
            </a:r>
          </a:p>
        </p:txBody>
      </p:sp>
      <p:sp>
        <p:nvSpPr>
          <p:cNvPr id="12" name="Šipka doprava 11"/>
          <p:cNvSpPr/>
          <p:nvPr/>
        </p:nvSpPr>
        <p:spPr>
          <a:xfrm>
            <a:off x="1691680" y="2888940"/>
            <a:ext cx="864096" cy="4571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3" name="Obdélník 12"/>
          <p:cNvSpPr/>
          <p:nvPr/>
        </p:nvSpPr>
        <p:spPr>
          <a:xfrm>
            <a:off x="4932040" y="2607405"/>
            <a:ext cx="792088" cy="432048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3200" dirty="0"/>
              <a:t>ten</a:t>
            </a:r>
          </a:p>
        </p:txBody>
      </p:sp>
      <p:sp>
        <p:nvSpPr>
          <p:cNvPr id="14" name="Šipka doprava 13"/>
          <p:cNvSpPr/>
          <p:nvPr/>
        </p:nvSpPr>
        <p:spPr>
          <a:xfrm flipV="1">
            <a:off x="5940152" y="2911799"/>
            <a:ext cx="648072" cy="8515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6" name="Zástupný symbol pro text 6">
            <a:extLst>
              <a:ext uri="{FF2B5EF4-FFF2-40B4-BE49-F238E27FC236}">
                <a16:creationId xmlns:a16="http://schemas.microsoft.com/office/drawing/2014/main" id="{2CA8EF7F-9731-4F18-9ABF-7044BFDB5922}"/>
              </a:ext>
            </a:extLst>
          </p:cNvPr>
          <p:cNvSpPr txBox="1">
            <a:spLocks/>
          </p:cNvSpPr>
          <p:nvPr/>
        </p:nvSpPr>
        <p:spPr>
          <a:xfrm>
            <a:off x="4646612" y="1507612"/>
            <a:ext cx="4040188" cy="639762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lIns="91440" tIns="45720" rIns="91440" bIns="45720" rtlCol="0" anchor="b"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b="1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b="1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b="1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600" b="1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600" b="1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600" b="1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600" b="1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600" b="1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600" b="1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dirty="0"/>
              <a:t>rodová</a:t>
            </a:r>
          </a:p>
        </p:txBody>
      </p:sp>
    </p:spTree>
    <p:extLst>
      <p:ext uri="{BB962C8B-B14F-4D97-AF65-F5344CB8AC3E}">
        <p14:creationId xmlns:p14="http://schemas.microsoft.com/office/powerpoint/2010/main" val="5238333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Nadpis 6"/>
          <p:cNvSpPr>
            <a:spLocks noGrp="1"/>
          </p:cNvSpPr>
          <p:nvPr>
            <p:ph type="title"/>
          </p:nvPr>
        </p:nvSpPr>
        <p:spPr/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/>
          <a:lstStyle/>
          <a:p>
            <a:r>
              <a:rPr lang="cs-CZ" dirty="0"/>
              <a:t>Skloňování zájmen já, ty, se, my, vy</a:t>
            </a:r>
          </a:p>
        </p:txBody>
      </p:sp>
      <p:graphicFrame>
        <p:nvGraphicFramePr>
          <p:cNvPr id="9" name="Zástupný symbol pro obsah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75834821"/>
              </p:ext>
            </p:extLst>
          </p:nvPr>
        </p:nvGraphicFramePr>
        <p:xfrm>
          <a:off x="467544" y="1600200"/>
          <a:ext cx="8219256" cy="4637112"/>
        </p:xfrm>
        <a:graphic>
          <a:graphicData uri="http://schemas.openxmlformats.org/drawingml/2006/table">
            <a:tbl>
              <a:tblPr firstRow="1" bandRow="1">
                <a:tableStyleId>{E8B1032C-EA38-4F05-BA0D-38AFFFC7BED3}</a:tableStyleId>
              </a:tblPr>
              <a:tblGrid>
                <a:gridCol w="7200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401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4016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8417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12168">
                  <a:extLst>
                    <a:ext uri="{9D8B030D-6E8A-4147-A177-3AD203B41FA5}">
                      <a16:colId xmlns:a16="http://schemas.microsoft.com/office/drawing/2014/main" val="931929365"/>
                    </a:ext>
                  </a:extLst>
                </a:gridCol>
                <a:gridCol w="1522512">
                  <a:extLst>
                    <a:ext uri="{9D8B030D-6E8A-4147-A177-3AD203B41FA5}">
                      <a16:colId xmlns:a16="http://schemas.microsoft.com/office/drawing/2014/main" val="1050295474"/>
                    </a:ext>
                  </a:extLst>
                </a:gridCol>
              </a:tblGrid>
              <a:tr h="579639">
                <a:tc>
                  <a:txBody>
                    <a:bodyPr/>
                    <a:lstStyle/>
                    <a:p>
                      <a:r>
                        <a:rPr lang="cs-CZ" sz="2400" b="0" dirty="0"/>
                        <a:t>pád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79639">
                <a:tc>
                  <a:txBody>
                    <a:bodyPr/>
                    <a:lstStyle/>
                    <a:p>
                      <a:r>
                        <a:rPr lang="cs-CZ" sz="2400" dirty="0"/>
                        <a:t>1.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400" dirty="0"/>
                        <a:t>já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400" dirty="0"/>
                        <a:t>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400" baseline="0" dirty="0"/>
                        <a:t> ---</a:t>
                      </a:r>
                      <a:endParaRPr lang="cs-CZ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400" dirty="0"/>
                        <a:t>my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400" dirty="0"/>
                        <a:t>vy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79639">
                <a:tc>
                  <a:txBody>
                    <a:bodyPr/>
                    <a:lstStyle/>
                    <a:p>
                      <a:r>
                        <a:rPr lang="cs-CZ" sz="2400" dirty="0"/>
                        <a:t>2.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2400" dirty="0">
                          <a:solidFill>
                            <a:srgbClr val="0070C0"/>
                          </a:solidFill>
                        </a:rPr>
                        <a:t>mě</a:t>
                      </a:r>
                      <a:r>
                        <a:rPr lang="cs-CZ" sz="2400" dirty="0"/>
                        <a:t>, mne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400" dirty="0">
                          <a:solidFill>
                            <a:srgbClr val="0070C0"/>
                          </a:solidFill>
                        </a:rPr>
                        <a:t>tě</a:t>
                      </a:r>
                      <a:r>
                        <a:rPr lang="cs-CZ" sz="2400" dirty="0"/>
                        <a:t>, tebe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400" dirty="0"/>
                        <a:t>sebe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400" dirty="0"/>
                        <a:t>nás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400" dirty="0"/>
                        <a:t>vás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79639">
                <a:tc>
                  <a:txBody>
                    <a:bodyPr/>
                    <a:lstStyle/>
                    <a:p>
                      <a:r>
                        <a:rPr lang="cs-CZ" sz="2400" dirty="0"/>
                        <a:t>3.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400" dirty="0">
                          <a:solidFill>
                            <a:srgbClr val="00B050"/>
                          </a:solidFill>
                        </a:rPr>
                        <a:t>mi, mně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400" dirty="0">
                          <a:solidFill>
                            <a:srgbClr val="00B050"/>
                          </a:solidFill>
                        </a:rPr>
                        <a:t>ti, tobě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400" dirty="0"/>
                        <a:t>si, sobě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400" dirty="0"/>
                        <a:t>nám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400" dirty="0"/>
                        <a:t>vám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79639">
                <a:tc>
                  <a:txBody>
                    <a:bodyPr/>
                    <a:lstStyle/>
                    <a:p>
                      <a:r>
                        <a:rPr lang="cs-CZ" sz="2400" dirty="0"/>
                        <a:t>4.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400" dirty="0">
                          <a:solidFill>
                            <a:srgbClr val="0070C0"/>
                          </a:solidFill>
                        </a:rPr>
                        <a:t>mě</a:t>
                      </a:r>
                      <a:r>
                        <a:rPr lang="cs-CZ" sz="2400" dirty="0"/>
                        <a:t>, mne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400" dirty="0">
                          <a:solidFill>
                            <a:srgbClr val="0070C0"/>
                          </a:solidFill>
                        </a:rPr>
                        <a:t>tě</a:t>
                      </a:r>
                      <a:r>
                        <a:rPr lang="cs-CZ" sz="2400" dirty="0"/>
                        <a:t>, tebe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400" dirty="0"/>
                        <a:t>se, sebe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400" dirty="0"/>
                        <a:t>nás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400" dirty="0"/>
                        <a:t>vás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79639">
                <a:tc>
                  <a:txBody>
                    <a:bodyPr/>
                    <a:lstStyle/>
                    <a:p>
                      <a:r>
                        <a:rPr lang="cs-CZ" sz="2400" dirty="0"/>
                        <a:t>5.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79639">
                <a:tc>
                  <a:txBody>
                    <a:bodyPr/>
                    <a:lstStyle/>
                    <a:p>
                      <a:r>
                        <a:rPr lang="cs-CZ" sz="2400" dirty="0"/>
                        <a:t>6.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400" dirty="0">
                          <a:solidFill>
                            <a:srgbClr val="00B050"/>
                          </a:solidFill>
                        </a:rPr>
                        <a:t>o mně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400" dirty="0">
                          <a:solidFill>
                            <a:srgbClr val="00B050"/>
                          </a:solidFill>
                        </a:rPr>
                        <a:t>o  tobě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400" dirty="0"/>
                        <a:t>o sobě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400" dirty="0"/>
                        <a:t>o nás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400" dirty="0"/>
                        <a:t>o vás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79639">
                <a:tc>
                  <a:txBody>
                    <a:bodyPr/>
                    <a:lstStyle/>
                    <a:p>
                      <a:r>
                        <a:rPr lang="cs-CZ" sz="2400" dirty="0"/>
                        <a:t>7.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400" dirty="0"/>
                        <a:t> mnou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400" dirty="0"/>
                        <a:t>tebou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400" dirty="0"/>
                        <a:t>sebou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400" dirty="0"/>
                        <a:t>námi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400" dirty="0"/>
                        <a:t>vámi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662818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/>
          <a:lstStyle/>
          <a:p>
            <a:r>
              <a:rPr lang="cs-CZ" dirty="0"/>
              <a:t>Sebou – s sebou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62202" y="1628800"/>
            <a:ext cx="8229600" cy="4525963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/>
          <a:lstStyle/>
          <a:p>
            <a:pPr marL="0" indent="0">
              <a:buNone/>
            </a:pPr>
            <a:r>
              <a:rPr lang="cs-CZ" dirty="0"/>
              <a:t>Vzal mě </a:t>
            </a:r>
            <a:r>
              <a:rPr lang="cs-CZ" dirty="0">
                <a:solidFill>
                  <a:srgbClr val="00B050"/>
                </a:solidFill>
              </a:rPr>
              <a:t>s sebou</a:t>
            </a:r>
            <a:r>
              <a:rPr lang="cs-CZ" dirty="0"/>
              <a:t>.          Byl tam </a:t>
            </a:r>
            <a:r>
              <a:rPr lang="cs-CZ" dirty="0">
                <a:solidFill>
                  <a:srgbClr val="00B050"/>
                </a:solidFill>
              </a:rPr>
              <a:t>se mnou</a:t>
            </a:r>
            <a:r>
              <a:rPr lang="cs-CZ" dirty="0"/>
              <a:t>.    </a:t>
            </a:r>
          </a:p>
          <a:p>
            <a:pPr marL="0" indent="0">
              <a:buNone/>
            </a:pPr>
            <a:r>
              <a:rPr lang="cs-CZ" dirty="0"/>
              <a:t>Vzali jsme </a:t>
            </a:r>
            <a:r>
              <a:rPr lang="cs-CZ" dirty="0">
                <a:solidFill>
                  <a:srgbClr val="00B050"/>
                </a:solidFill>
              </a:rPr>
              <a:t>s sebou</a:t>
            </a:r>
            <a:r>
              <a:rPr lang="cs-CZ" dirty="0"/>
              <a:t> psa        Byli jsme tam </a:t>
            </a:r>
            <a:r>
              <a:rPr lang="cs-CZ" dirty="0">
                <a:solidFill>
                  <a:srgbClr val="00B050"/>
                </a:solidFill>
              </a:rPr>
              <a:t>se               				        psem.</a:t>
            </a:r>
          </a:p>
          <a:p>
            <a:pPr marL="0" indent="0">
              <a:buNone/>
            </a:pPr>
            <a:r>
              <a:rPr lang="cs-CZ" dirty="0">
                <a:solidFill>
                  <a:srgbClr val="00B050"/>
                </a:solidFill>
              </a:rPr>
              <a:t>                          </a:t>
            </a:r>
            <a:r>
              <a:rPr lang="cs-CZ" sz="3600" dirty="0">
                <a:solidFill>
                  <a:srgbClr val="00B050"/>
                </a:solidFill>
              </a:rPr>
              <a:t>S</a:t>
            </a:r>
            <a:r>
              <a:rPr lang="cs-CZ" dirty="0">
                <a:solidFill>
                  <a:srgbClr val="00B050"/>
                </a:solidFill>
              </a:rPr>
              <a:t> </a:t>
            </a:r>
            <a:r>
              <a:rPr lang="cs-CZ" dirty="0"/>
              <a:t>kým, čím?</a:t>
            </a:r>
          </a:p>
          <a:p>
            <a:pPr marL="0" indent="0">
              <a:buNone/>
            </a:pPr>
            <a:r>
              <a:rPr lang="cs-CZ" dirty="0"/>
              <a:t>Honza </a:t>
            </a:r>
            <a:r>
              <a:rPr lang="cs-CZ" dirty="0">
                <a:solidFill>
                  <a:srgbClr val="0070C0"/>
                </a:solidFill>
              </a:rPr>
              <a:t>sebou</a:t>
            </a:r>
            <a:r>
              <a:rPr lang="cs-CZ" dirty="0"/>
              <a:t> vrtěl.            Honza vrtěl hlavou.</a:t>
            </a:r>
          </a:p>
          <a:p>
            <a:pPr marL="0" indent="0">
              <a:buNone/>
            </a:pPr>
            <a:r>
              <a:rPr lang="cs-CZ" dirty="0"/>
              <a:t>Leknutím </a:t>
            </a:r>
            <a:r>
              <a:rPr lang="cs-CZ" dirty="0">
                <a:solidFill>
                  <a:srgbClr val="0070C0"/>
                </a:solidFill>
              </a:rPr>
              <a:t>sebou</a:t>
            </a:r>
            <a:r>
              <a:rPr lang="cs-CZ" dirty="0"/>
              <a:t> trhl.          Leknutím trhl hlavou.</a:t>
            </a:r>
          </a:p>
          <a:p>
            <a:pPr marL="0" indent="0">
              <a:buNone/>
            </a:pPr>
            <a:r>
              <a:rPr lang="cs-CZ" dirty="0">
                <a:solidFill>
                  <a:srgbClr val="0070C0"/>
                </a:solidFill>
              </a:rPr>
              <a:t>                              Kým, čím?</a:t>
            </a:r>
          </a:p>
        </p:txBody>
      </p:sp>
      <p:sp>
        <p:nvSpPr>
          <p:cNvPr id="4" name="Šipka doprava 3"/>
          <p:cNvSpPr/>
          <p:nvPr/>
        </p:nvSpPr>
        <p:spPr>
          <a:xfrm>
            <a:off x="3419872" y="1916832"/>
            <a:ext cx="648072" cy="4571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" name="Šipka doprava 4"/>
          <p:cNvSpPr/>
          <p:nvPr/>
        </p:nvSpPr>
        <p:spPr>
          <a:xfrm>
            <a:off x="4224974" y="2515755"/>
            <a:ext cx="504056" cy="4571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" name="Šipka doprava 5"/>
          <p:cNvSpPr/>
          <p:nvPr/>
        </p:nvSpPr>
        <p:spPr>
          <a:xfrm>
            <a:off x="3785542" y="4077072"/>
            <a:ext cx="733094" cy="14401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" name="Šipka doprava 6"/>
          <p:cNvSpPr/>
          <p:nvPr/>
        </p:nvSpPr>
        <p:spPr>
          <a:xfrm>
            <a:off x="3915686" y="4797152"/>
            <a:ext cx="618575" cy="4571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493688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 animBg="1"/>
      <p:bldP spid="4" grpId="0" animBg="1"/>
      <p:bldP spid="5" grpId="0" animBg="1"/>
      <p:bldP spid="6" grpId="0" animBg="1"/>
      <p:bldP spid="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936104"/>
          </a:xfr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cs-CZ" dirty="0"/>
              <a:t>Zájmena on, ona, ono, oni, ony, ona</a:t>
            </a:r>
          </a:p>
        </p:txBody>
      </p:sp>
      <p:graphicFrame>
        <p:nvGraphicFramePr>
          <p:cNvPr id="5" name="Zástupný symbol pro obsah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99301292"/>
              </p:ext>
            </p:extLst>
          </p:nvPr>
        </p:nvGraphicFramePr>
        <p:xfrm>
          <a:off x="457200" y="1412776"/>
          <a:ext cx="8229600" cy="4968552"/>
        </p:xfrm>
        <a:graphic>
          <a:graphicData uri="http://schemas.openxmlformats.org/drawingml/2006/table">
            <a:tbl>
              <a:tblPr firstRow="1" bandRow="1">
                <a:tableStyleId>{E8B1032C-EA38-4F05-BA0D-38AFFFC7BED3}</a:tableStyleId>
              </a:tblPr>
              <a:tblGrid>
                <a:gridCol w="73042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4827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3610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91338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201416">
                  <a:extLst>
                    <a:ext uri="{9D8B030D-6E8A-4147-A177-3AD203B41FA5}">
                      <a16:colId xmlns:a16="http://schemas.microsoft.com/office/drawing/2014/main" val="1312441806"/>
                    </a:ext>
                  </a:extLst>
                </a:gridCol>
              </a:tblGrid>
              <a:tr h="836403">
                <a:tc>
                  <a:txBody>
                    <a:bodyPr/>
                    <a:lstStyle/>
                    <a:p>
                      <a:r>
                        <a:rPr lang="cs-CZ" sz="2400" dirty="0"/>
                        <a:t>pád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800" dirty="0"/>
                        <a:t>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800" dirty="0"/>
                        <a:t>ona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800" dirty="0"/>
                        <a:t>ono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2400" dirty="0"/>
                        <a:t>oni, ony ( než. ), ony, ona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26624">
                <a:tc>
                  <a:txBody>
                    <a:bodyPr/>
                    <a:lstStyle/>
                    <a:p>
                      <a:r>
                        <a:rPr lang="cs-CZ" sz="2400" dirty="0"/>
                        <a:t>1.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400" dirty="0"/>
                        <a:t>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800" dirty="0"/>
                        <a:t>ona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800" dirty="0"/>
                        <a:t>ono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800" dirty="0"/>
                        <a:t>oni, ony, ona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26624">
                <a:tc>
                  <a:txBody>
                    <a:bodyPr/>
                    <a:lstStyle/>
                    <a:p>
                      <a:r>
                        <a:rPr lang="cs-CZ" sz="2400" dirty="0"/>
                        <a:t>2.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400" dirty="0"/>
                        <a:t>jeho, ho, jej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2800" dirty="0"/>
                        <a:t>jí</a:t>
                      </a:r>
                      <a:endParaRPr lang="cs-CZ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800" dirty="0"/>
                        <a:t>jeho, ho, jej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800" dirty="0"/>
                        <a:t>jich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26624">
                <a:tc>
                  <a:txBody>
                    <a:bodyPr/>
                    <a:lstStyle/>
                    <a:p>
                      <a:r>
                        <a:rPr lang="cs-CZ" sz="2400" dirty="0"/>
                        <a:t>3.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400" dirty="0"/>
                        <a:t>jemu, mu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2800" dirty="0"/>
                        <a:t>jí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800" dirty="0"/>
                        <a:t>jemu, mu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2800" dirty="0"/>
                        <a:t>jim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08060">
                <a:tc>
                  <a:txBody>
                    <a:bodyPr/>
                    <a:lstStyle/>
                    <a:p>
                      <a:r>
                        <a:rPr lang="cs-CZ" sz="2400" dirty="0"/>
                        <a:t>4.</a:t>
                      </a:r>
                      <a:r>
                        <a:rPr lang="cs-CZ" sz="2400" baseline="0" dirty="0"/>
                        <a:t> </a:t>
                      </a:r>
                      <a:endParaRPr lang="cs-CZ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400" dirty="0">
                          <a:solidFill>
                            <a:schemeClr val="tx1"/>
                          </a:solidFill>
                        </a:rPr>
                        <a:t>jej,</a:t>
                      </a:r>
                      <a:r>
                        <a:rPr lang="cs-CZ" sz="2400" baseline="0" dirty="0">
                          <a:solidFill>
                            <a:schemeClr val="tx1"/>
                          </a:solidFill>
                        </a:rPr>
                        <a:t> ho, jeho (živ.) </a:t>
                      </a:r>
                      <a:endParaRPr lang="cs-CZ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800" dirty="0">
                          <a:solidFill>
                            <a:schemeClr val="tx1"/>
                          </a:solidFill>
                        </a:rPr>
                        <a:t>ji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800" dirty="0"/>
                        <a:t>ho, je, jej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800" dirty="0"/>
                        <a:t>je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26624">
                <a:tc>
                  <a:txBody>
                    <a:bodyPr/>
                    <a:lstStyle/>
                    <a:p>
                      <a:r>
                        <a:rPr lang="cs-CZ" sz="2400" dirty="0"/>
                        <a:t>5.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02603">
                <a:tc>
                  <a:txBody>
                    <a:bodyPr/>
                    <a:lstStyle/>
                    <a:p>
                      <a:r>
                        <a:rPr lang="cs-CZ" sz="2400" dirty="0"/>
                        <a:t>6.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400" dirty="0"/>
                        <a:t>o něm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2800" dirty="0">
                          <a:solidFill>
                            <a:schemeClr val="tx1"/>
                          </a:solidFill>
                        </a:rPr>
                        <a:t>o ní</a:t>
                      </a:r>
                    </a:p>
                    <a:p>
                      <a:endParaRPr lang="cs-CZ" sz="2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800" dirty="0"/>
                        <a:t>o něm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800" dirty="0"/>
                        <a:t>o nich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94633">
                <a:tc>
                  <a:txBody>
                    <a:bodyPr/>
                    <a:lstStyle/>
                    <a:p>
                      <a:r>
                        <a:rPr lang="cs-CZ" sz="2400" dirty="0"/>
                        <a:t>7.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400" dirty="0"/>
                        <a:t>jím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2800" dirty="0"/>
                        <a:t>jí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800" dirty="0"/>
                        <a:t>jím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800" dirty="0"/>
                        <a:t>jimi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533958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/>
          <a:lstStyle/>
          <a:p>
            <a:r>
              <a:rPr lang="cs-CZ" dirty="0"/>
              <a:t>Skloňování zájmen on, ona, ono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cs-CZ" sz="28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Napíšeme-li k zájmenu předložku, změní se počáteční souhláska </a:t>
            </a:r>
            <a:r>
              <a:rPr lang="cs-CZ" sz="2800" dirty="0">
                <a:solidFill>
                  <a:srgbClr val="FF0000"/>
                </a:solidFill>
              </a:rPr>
              <a:t>j</a:t>
            </a:r>
            <a:r>
              <a:rPr lang="cs-CZ" sz="28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 na souhlásku </a:t>
            </a:r>
            <a:r>
              <a:rPr lang="cs-CZ" sz="2800" dirty="0">
                <a:solidFill>
                  <a:srgbClr val="FF0000"/>
                </a:solidFill>
              </a:rPr>
              <a:t>ň</a:t>
            </a:r>
            <a:r>
              <a:rPr lang="cs-CZ" sz="28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.</a:t>
            </a:r>
          </a:p>
          <a:p>
            <a:pPr marL="0" indent="0">
              <a:buNone/>
            </a:pPr>
            <a:r>
              <a:rPr lang="cs-CZ" sz="28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               ( jemu – k němu)</a:t>
            </a:r>
          </a:p>
          <a:p>
            <a:r>
              <a:rPr lang="cs-CZ" sz="28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Delší tvary používáme po předložce a při důrazu.</a:t>
            </a:r>
          </a:p>
          <a:p>
            <a:r>
              <a:rPr lang="cs-CZ" sz="2800" dirty="0">
                <a:solidFill>
                  <a:schemeClr val="accent6">
                    <a:lumMod val="75000"/>
                  </a:schemeClr>
                </a:solidFill>
              </a:rPr>
              <a:t>Krátké tvary nemohou stát na začátku věty – jsou to příklonky.</a:t>
            </a:r>
          </a:p>
          <a:p>
            <a:r>
              <a:rPr lang="cs-CZ" sz="2800" dirty="0">
                <a:solidFill>
                  <a:schemeClr val="tx1"/>
                </a:solidFill>
              </a:rPr>
              <a:t>Tvar </a:t>
            </a:r>
            <a:r>
              <a:rPr lang="cs-CZ" sz="2800" dirty="0">
                <a:solidFill>
                  <a:srgbClr val="FF0000"/>
                </a:solidFill>
              </a:rPr>
              <a:t>jeho </a:t>
            </a:r>
            <a:r>
              <a:rPr lang="cs-CZ" sz="2800" dirty="0">
                <a:solidFill>
                  <a:schemeClr val="tx1"/>
                </a:solidFill>
              </a:rPr>
              <a:t>používáme pouze pro rod mužský životný.</a:t>
            </a:r>
          </a:p>
          <a:p>
            <a:r>
              <a:rPr lang="cs-CZ" sz="2800" dirty="0">
                <a:solidFill>
                  <a:schemeClr val="tx1"/>
                </a:solidFill>
              </a:rPr>
              <a:t>Tvar</a:t>
            </a:r>
            <a:r>
              <a:rPr lang="cs-CZ" sz="2800" dirty="0">
                <a:solidFill>
                  <a:srgbClr val="00B050"/>
                </a:solidFill>
              </a:rPr>
              <a:t> </a:t>
            </a:r>
            <a:r>
              <a:rPr lang="cs-CZ" sz="2800" dirty="0">
                <a:solidFill>
                  <a:srgbClr val="FF0000"/>
                </a:solidFill>
              </a:rPr>
              <a:t>je</a:t>
            </a:r>
            <a:r>
              <a:rPr lang="cs-CZ" sz="2800" dirty="0">
                <a:solidFill>
                  <a:srgbClr val="00B050"/>
                </a:solidFill>
              </a:rPr>
              <a:t> </a:t>
            </a:r>
            <a:r>
              <a:rPr lang="cs-CZ" sz="2800" dirty="0">
                <a:solidFill>
                  <a:schemeClr val="tx1"/>
                </a:solidFill>
              </a:rPr>
              <a:t>( ono) můžeme použít pouze pro střední rod.</a:t>
            </a:r>
          </a:p>
        </p:txBody>
      </p:sp>
    </p:spTree>
    <p:extLst>
      <p:ext uri="{BB962C8B-B14F-4D97-AF65-F5344CB8AC3E}">
        <p14:creationId xmlns:p14="http://schemas.microsoft.com/office/powerpoint/2010/main" val="23508680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Nadpis 6"/>
          <p:cNvSpPr>
            <a:spLocks noGrp="1"/>
          </p:cNvSpPr>
          <p:nvPr>
            <p:ph type="title"/>
          </p:nvPr>
        </p:nvSpPr>
        <p:spPr/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cs-CZ" sz="3600" dirty="0"/>
              <a:t>Skloňování ukazovacích zájmen týž tentýž </a:t>
            </a:r>
            <a:br>
              <a:rPr lang="cs-CZ" sz="3600" dirty="0"/>
            </a:br>
            <a:r>
              <a:rPr lang="cs-CZ" sz="3600" dirty="0"/>
              <a:t> jednotné číslo</a:t>
            </a:r>
          </a:p>
        </p:txBody>
      </p:sp>
      <p:graphicFrame>
        <p:nvGraphicFramePr>
          <p:cNvPr id="9" name="Zástupný symbol pro obsah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22415792"/>
              </p:ext>
            </p:extLst>
          </p:nvPr>
        </p:nvGraphicFramePr>
        <p:xfrm>
          <a:off x="467544" y="1600200"/>
          <a:ext cx="8219256" cy="4781128"/>
        </p:xfrm>
        <a:graphic>
          <a:graphicData uri="http://schemas.openxmlformats.org/drawingml/2006/table">
            <a:tbl>
              <a:tblPr firstRow="1" bandRow="1">
                <a:tableStyleId>{E8B1032C-EA38-4F05-BA0D-38AFFFC7BED3}</a:tableStyleId>
              </a:tblPr>
              <a:tblGrid>
                <a:gridCol w="7920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9228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7626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45861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43310">
                <a:tc>
                  <a:txBody>
                    <a:bodyPr/>
                    <a:lstStyle/>
                    <a:p>
                      <a:r>
                        <a:rPr lang="cs-CZ" sz="2400" dirty="0"/>
                        <a:t>pád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400" dirty="0"/>
                        <a:t>mužský rod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400" dirty="0"/>
                        <a:t>ženský rod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400" dirty="0"/>
                        <a:t>střední rod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43310">
                <a:tc>
                  <a:txBody>
                    <a:bodyPr/>
                    <a:lstStyle/>
                    <a:p>
                      <a:r>
                        <a:rPr lang="cs-CZ" sz="2400" dirty="0"/>
                        <a:t>1.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400" b="0" dirty="0">
                          <a:latin typeface="+mn-lt"/>
                          <a:cs typeface="Arial" pitchFamily="34" charset="0"/>
                        </a:rPr>
                        <a:t>týž, tentýž </a:t>
                      </a:r>
                      <a:endParaRPr lang="cs-CZ" sz="2400" b="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400" dirty="0"/>
                        <a:t>táž, tatáž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400" baseline="0" dirty="0"/>
                        <a:t>totéž</a:t>
                      </a:r>
                      <a:endParaRPr lang="cs-CZ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43310">
                <a:tc>
                  <a:txBody>
                    <a:bodyPr/>
                    <a:lstStyle/>
                    <a:p>
                      <a:r>
                        <a:rPr lang="cs-CZ" sz="2400" dirty="0"/>
                        <a:t>2.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2400" b="0" dirty="0">
                          <a:latin typeface="+mn-lt"/>
                          <a:cs typeface="Arial" pitchFamily="34" charset="0"/>
                        </a:rPr>
                        <a:t>téhož </a:t>
                      </a:r>
                      <a:endParaRPr lang="cs-CZ" sz="2400" b="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400" dirty="0">
                          <a:solidFill>
                            <a:schemeClr val="tx1"/>
                          </a:solidFill>
                        </a:rPr>
                        <a:t>téže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400" dirty="0"/>
                        <a:t>téhož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43310">
                <a:tc>
                  <a:txBody>
                    <a:bodyPr/>
                    <a:lstStyle/>
                    <a:p>
                      <a:r>
                        <a:rPr lang="cs-CZ" sz="2400" dirty="0"/>
                        <a:t>3.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400" b="0" dirty="0">
                          <a:solidFill>
                            <a:schemeClr val="tx1"/>
                          </a:solidFill>
                        </a:rPr>
                        <a:t>témuž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400" dirty="0">
                          <a:solidFill>
                            <a:schemeClr val="tx1"/>
                          </a:solidFill>
                        </a:rPr>
                        <a:t>téže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400" dirty="0"/>
                        <a:t>témuž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977958">
                <a:tc>
                  <a:txBody>
                    <a:bodyPr/>
                    <a:lstStyle/>
                    <a:p>
                      <a:r>
                        <a:rPr lang="cs-CZ" sz="2400" dirty="0"/>
                        <a:t>4.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400" b="0" dirty="0">
                          <a:solidFill>
                            <a:schemeClr val="tx1"/>
                          </a:solidFill>
                        </a:rPr>
                        <a:t>téhož (chlapce)</a:t>
                      </a:r>
                    </a:p>
                    <a:p>
                      <a:r>
                        <a:rPr lang="cs-CZ" sz="2400" b="0" dirty="0">
                          <a:solidFill>
                            <a:schemeClr val="tx1"/>
                          </a:solidFill>
                        </a:rPr>
                        <a:t>týž, tentýž (stroj)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400" dirty="0">
                          <a:solidFill>
                            <a:schemeClr val="tx1"/>
                          </a:solidFill>
                        </a:rPr>
                        <a:t>touž, tutéž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400" dirty="0"/>
                        <a:t>totéž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43310">
                <a:tc>
                  <a:txBody>
                    <a:bodyPr/>
                    <a:lstStyle/>
                    <a:p>
                      <a:r>
                        <a:rPr lang="cs-CZ" sz="2400" dirty="0"/>
                        <a:t>5.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sz="2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43310">
                <a:tc>
                  <a:txBody>
                    <a:bodyPr/>
                    <a:lstStyle/>
                    <a:p>
                      <a:r>
                        <a:rPr lang="cs-CZ" sz="2400" dirty="0"/>
                        <a:t>6.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400" b="0" dirty="0">
                          <a:solidFill>
                            <a:schemeClr val="tx1"/>
                          </a:solidFill>
                        </a:rPr>
                        <a:t>témž, tomtéž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400" dirty="0">
                          <a:solidFill>
                            <a:schemeClr val="tx1"/>
                          </a:solidFill>
                        </a:rPr>
                        <a:t>téže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400" dirty="0"/>
                        <a:t>témž, tomtéž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43310">
                <a:tc>
                  <a:txBody>
                    <a:bodyPr/>
                    <a:lstStyle/>
                    <a:p>
                      <a:r>
                        <a:rPr lang="cs-CZ" sz="2400" dirty="0"/>
                        <a:t>7.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400" b="0" dirty="0"/>
                        <a:t>týmž, tímtéž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400" dirty="0"/>
                        <a:t>touž, toutéž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400" b="0" dirty="0"/>
                        <a:t>týmž, tímtéž</a:t>
                      </a:r>
                      <a:endParaRPr lang="cs-CZ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6005556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Nadpis 6"/>
          <p:cNvSpPr>
            <a:spLocks noGrp="1"/>
          </p:cNvSpPr>
          <p:nvPr>
            <p:ph type="title"/>
          </p:nvPr>
        </p:nvSpPr>
        <p:spPr/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cs-CZ" sz="3600" dirty="0"/>
              <a:t>Skloňování ukazovacích zájmen týž tentýž </a:t>
            </a:r>
            <a:br>
              <a:rPr lang="cs-CZ" sz="3600" dirty="0"/>
            </a:br>
            <a:r>
              <a:rPr lang="cs-CZ" sz="3600" dirty="0"/>
              <a:t> množné číslo</a:t>
            </a:r>
          </a:p>
        </p:txBody>
      </p:sp>
      <p:graphicFrame>
        <p:nvGraphicFramePr>
          <p:cNvPr id="9" name="Zástupný symbol pro obsah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83811034"/>
              </p:ext>
            </p:extLst>
          </p:nvPr>
        </p:nvGraphicFramePr>
        <p:xfrm>
          <a:off x="457200" y="1600200"/>
          <a:ext cx="8229600" cy="4853135"/>
        </p:xfrm>
        <a:graphic>
          <a:graphicData uri="http://schemas.openxmlformats.org/drawingml/2006/table">
            <a:tbl>
              <a:tblPr firstRow="1" bandRow="1">
                <a:tableStyleId>{E8B1032C-EA38-4F05-BA0D-38AFFFC7BED3}</a:tableStyleId>
              </a:tblPr>
              <a:tblGrid>
                <a:gridCol w="80243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2433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6024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24259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40114">
                <a:tc>
                  <a:txBody>
                    <a:bodyPr/>
                    <a:lstStyle/>
                    <a:p>
                      <a:r>
                        <a:rPr lang="cs-CZ" sz="2400" dirty="0"/>
                        <a:t>pád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400" dirty="0"/>
                        <a:t>mužský rod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400" dirty="0"/>
                        <a:t>ženský rod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400" dirty="0"/>
                        <a:t>střední rod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72206">
                <a:tc>
                  <a:txBody>
                    <a:bodyPr/>
                    <a:lstStyle/>
                    <a:p>
                      <a:r>
                        <a:rPr lang="cs-CZ" sz="2400" dirty="0"/>
                        <a:t>1.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400" b="0" dirty="0">
                          <a:latin typeface="+mn-lt"/>
                          <a:cs typeface="Arial" pitchFamily="34" charset="0"/>
                        </a:rPr>
                        <a:t>tíž, titíž (chlapci)</a:t>
                      </a:r>
                    </a:p>
                    <a:p>
                      <a:r>
                        <a:rPr lang="cs-CZ" sz="2400" b="0" dirty="0">
                          <a:latin typeface="+mn-lt"/>
                          <a:cs typeface="Arial" pitchFamily="34" charset="0"/>
                        </a:rPr>
                        <a:t>tytéž (stroje)</a:t>
                      </a:r>
                      <a:endParaRPr lang="cs-CZ" sz="2400" b="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400" dirty="0"/>
                        <a:t>tytéž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400" baseline="0" dirty="0"/>
                        <a:t>táž, tatáž</a:t>
                      </a:r>
                      <a:endParaRPr lang="cs-CZ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40114">
                <a:tc>
                  <a:txBody>
                    <a:bodyPr/>
                    <a:lstStyle/>
                    <a:p>
                      <a:r>
                        <a:rPr lang="cs-CZ" sz="2400" dirty="0"/>
                        <a:t>2.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cs-CZ" sz="2400" b="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400" dirty="0">
                          <a:solidFill>
                            <a:schemeClr val="tx1"/>
                          </a:solidFill>
                        </a:rPr>
                        <a:t>týchž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40114">
                <a:tc>
                  <a:txBody>
                    <a:bodyPr/>
                    <a:lstStyle/>
                    <a:p>
                      <a:r>
                        <a:rPr lang="cs-CZ" sz="2400" dirty="0"/>
                        <a:t>3.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sz="24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400" dirty="0">
                          <a:solidFill>
                            <a:schemeClr val="tx1"/>
                          </a:solidFill>
                        </a:rPr>
                        <a:t>týmž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40245">
                <a:tc>
                  <a:txBody>
                    <a:bodyPr/>
                    <a:lstStyle/>
                    <a:p>
                      <a:r>
                        <a:rPr lang="cs-CZ" sz="2400" dirty="0"/>
                        <a:t>4.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400" b="0" dirty="0">
                          <a:solidFill>
                            <a:schemeClr val="tx1"/>
                          </a:solidFill>
                        </a:rPr>
                        <a:t>tytéž (chlapce, stroje)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400" dirty="0">
                          <a:solidFill>
                            <a:schemeClr val="tx1"/>
                          </a:solidFill>
                        </a:rPr>
                        <a:t>tytéž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400" baseline="0" dirty="0"/>
                        <a:t>táž, tatáž</a:t>
                      </a:r>
                      <a:endParaRPr lang="cs-CZ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40114">
                <a:tc>
                  <a:txBody>
                    <a:bodyPr/>
                    <a:lstStyle/>
                    <a:p>
                      <a:r>
                        <a:rPr lang="cs-CZ" sz="2400" dirty="0"/>
                        <a:t>5.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sz="2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40114">
                <a:tc>
                  <a:txBody>
                    <a:bodyPr/>
                    <a:lstStyle/>
                    <a:p>
                      <a:r>
                        <a:rPr lang="cs-CZ" sz="2400" dirty="0"/>
                        <a:t>6.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sz="24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400" dirty="0">
                          <a:solidFill>
                            <a:schemeClr val="tx1"/>
                          </a:solidFill>
                        </a:rPr>
                        <a:t>o týchž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40114">
                <a:tc>
                  <a:txBody>
                    <a:bodyPr/>
                    <a:lstStyle/>
                    <a:p>
                      <a:r>
                        <a:rPr lang="cs-CZ" sz="2400" dirty="0"/>
                        <a:t>7.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400" b="0" dirty="0"/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400" dirty="0"/>
                        <a:t>týmiž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70013216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726</TotalTime>
  <Words>1089</Words>
  <Application>Microsoft Office PowerPoint</Application>
  <PresentationFormat>Předvádění na obrazovce (4:3)</PresentationFormat>
  <Paragraphs>346</Paragraphs>
  <Slides>15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15</vt:i4>
      </vt:variant>
    </vt:vector>
  </HeadingPairs>
  <TitlesOfParts>
    <vt:vector size="18" baseType="lpstr">
      <vt:lpstr>Arial</vt:lpstr>
      <vt:lpstr>Calibri</vt:lpstr>
      <vt:lpstr>Motiv systému Office</vt:lpstr>
      <vt:lpstr>Zájmena</vt:lpstr>
      <vt:lpstr>Druhy zájmen</vt:lpstr>
      <vt:lpstr>Zájmena osobní</vt:lpstr>
      <vt:lpstr>Skloňování zájmen já, ty, se, my, vy</vt:lpstr>
      <vt:lpstr>Sebou – s sebou</vt:lpstr>
      <vt:lpstr>Zájmena on, ona, ono, oni, ony, ona</vt:lpstr>
      <vt:lpstr>Skloňování zájmen on, ona, ono</vt:lpstr>
      <vt:lpstr>Skloňování ukazovacích zájmen týž tentýž   jednotné číslo</vt:lpstr>
      <vt:lpstr>Skloňování ukazovacích zájmen týž tentýž   množné číslo</vt:lpstr>
      <vt:lpstr>  Skloňování zájmen ten a náš jednotné číslo   </vt:lpstr>
      <vt:lpstr> Skloňování zájmen ten a náš množné číslo  </vt:lpstr>
      <vt:lpstr> Skloňování zájmen ten a náš  </vt:lpstr>
      <vt:lpstr> Skloňování zájmen můj (tvůj, svůj) jednotné číslo  </vt:lpstr>
      <vt:lpstr> Skloňování zájmen můj množné číslo  </vt:lpstr>
      <vt:lpstr>  Skloňování vztažného zájmena  jenž   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Libuše Gondkovská</dc:creator>
  <cp:lastModifiedBy>Světluše Pospíšilová</cp:lastModifiedBy>
  <cp:revision>47</cp:revision>
  <dcterms:created xsi:type="dcterms:W3CDTF">2011-08-03T06:27:36Z</dcterms:created>
  <dcterms:modified xsi:type="dcterms:W3CDTF">2020-11-07T18:29:00Z</dcterms:modified>
</cp:coreProperties>
</file>